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y="5143500" cx="9144000"/>
  <p:notesSz cx="6858000" cy="9144000"/>
  <p:embeddedFontLst>
    <p:embeddedFont>
      <p:font typeface="Space Mono"/>
      <p:regular r:id="rId18"/>
      <p:bold r:id="rId19"/>
      <p:italic r:id="rId20"/>
      <p:boldItalic r:id="rId2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SpaceMono-italic.fntdata"/><Relationship Id="rId11" Type="http://schemas.openxmlformats.org/officeDocument/2006/relationships/slide" Target="slides/slide6.xml"/><Relationship Id="rId10" Type="http://schemas.openxmlformats.org/officeDocument/2006/relationships/slide" Target="slides/slide5.xml"/><Relationship Id="rId21" Type="http://schemas.openxmlformats.org/officeDocument/2006/relationships/font" Target="fonts/SpaceMono-boldItalic.fntdata"/><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font" Target="fonts/SpaceMono-bold.fntdata"/><Relationship Id="rId6" Type="http://schemas.openxmlformats.org/officeDocument/2006/relationships/slide" Target="slides/slide1.xml"/><Relationship Id="rId18" Type="http://schemas.openxmlformats.org/officeDocument/2006/relationships/font" Target="fonts/SpaceMono-regular.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36682879b18_1_6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36682879b18_1_6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3668b8e6af6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3668b8e6af6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3668b8e6af6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3668b8e6af6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36682879b18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36682879b18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36682879b18_1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36682879b18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36682879b18_1_6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36682879b18_1_6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36682879b18_1_5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 name="Google Shape;80;g36682879b18_1_5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s"/>
              <a: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36682879b18_1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36682879b18_1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36682879b18_1_6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36682879b18_1_6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36682879b18_1_6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36682879b18_1_6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36682879b18_1_6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36682879b18_1_6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9.png"/><Relationship Id="rId4" Type="http://schemas.openxmlformats.org/officeDocument/2006/relationships/image" Target="../media/image6.png"/><Relationship Id="rId5" Type="http://schemas.openxmlformats.org/officeDocument/2006/relationships/image" Target="../media/image5.png"/><Relationship Id="rId6"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3.gif"/><Relationship Id="rId4" Type="http://schemas.openxmlformats.org/officeDocument/2006/relationships/image" Target="../media/image21.jpg"/><Relationship Id="rId5" Type="http://schemas.openxmlformats.org/officeDocument/2006/relationships/image" Target="../media/image2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15.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7.jp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4.png"/><Relationship Id="rId6"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grpSp>
        <p:nvGrpSpPr>
          <p:cNvPr id="54" name="Google Shape;54;p13"/>
          <p:cNvGrpSpPr/>
          <p:nvPr/>
        </p:nvGrpSpPr>
        <p:grpSpPr>
          <a:xfrm>
            <a:off x="173473" y="3436258"/>
            <a:ext cx="3911003" cy="1707235"/>
            <a:chOff x="1321224" y="2668800"/>
            <a:chExt cx="6005840" cy="2621675"/>
          </a:xfrm>
        </p:grpSpPr>
        <p:pic>
          <p:nvPicPr>
            <p:cNvPr id="55" name="Google Shape;55;p13" title="HC-LOGO-NEGRO.png"/>
            <p:cNvPicPr preferRelativeResize="0"/>
            <p:nvPr/>
          </p:nvPicPr>
          <p:blipFill>
            <a:blip r:embed="rId3">
              <a:alphaModFix/>
            </a:blip>
            <a:stretch>
              <a:fillRect/>
            </a:stretch>
          </p:blipFill>
          <p:spPr>
            <a:xfrm>
              <a:off x="1436524" y="2668800"/>
              <a:ext cx="5823940" cy="1164788"/>
            </a:xfrm>
            <a:prstGeom prst="rect">
              <a:avLst/>
            </a:prstGeom>
            <a:noFill/>
            <a:ln>
              <a:noFill/>
            </a:ln>
          </p:spPr>
        </p:pic>
        <p:pic>
          <p:nvPicPr>
            <p:cNvPr id="56" name="Google Shape;56;p13" title="OLHAR_MARGINAL_LOGO_5.png"/>
            <p:cNvPicPr preferRelativeResize="0"/>
            <p:nvPr/>
          </p:nvPicPr>
          <p:blipFill rotWithShape="1">
            <a:blip r:embed="rId4">
              <a:alphaModFix/>
            </a:blip>
            <a:srcRect b="-2850" l="0" r="0" t="2850"/>
            <a:stretch/>
          </p:blipFill>
          <p:spPr>
            <a:xfrm>
              <a:off x="1584034" y="3520443"/>
              <a:ext cx="5494441" cy="700221"/>
            </a:xfrm>
            <a:prstGeom prst="rect">
              <a:avLst/>
            </a:prstGeom>
            <a:noFill/>
            <a:ln>
              <a:noFill/>
            </a:ln>
          </p:spPr>
        </p:pic>
        <p:pic>
          <p:nvPicPr>
            <p:cNvPr id="57" name="Google Shape;57;p13" title="Logo horizontal_fondo claro.png"/>
            <p:cNvPicPr preferRelativeResize="0"/>
            <p:nvPr/>
          </p:nvPicPr>
          <p:blipFill>
            <a:blip r:embed="rId5">
              <a:alphaModFix/>
            </a:blip>
            <a:stretch>
              <a:fillRect/>
            </a:stretch>
          </p:blipFill>
          <p:spPr>
            <a:xfrm>
              <a:off x="1321224" y="4009221"/>
              <a:ext cx="6005840" cy="1281254"/>
            </a:xfrm>
            <a:prstGeom prst="rect">
              <a:avLst/>
            </a:prstGeom>
            <a:noFill/>
            <a:ln>
              <a:noFill/>
            </a:ln>
          </p:spPr>
        </p:pic>
      </p:grpSp>
      <p:pic>
        <p:nvPicPr>
          <p:cNvPr id="58" name="Google Shape;58;p13" title="Logo Sul x South-03.png"/>
          <p:cNvPicPr preferRelativeResize="0"/>
          <p:nvPr/>
        </p:nvPicPr>
        <p:blipFill>
          <a:blip r:embed="rId6">
            <a:alphaModFix/>
          </a:blip>
          <a:stretch>
            <a:fillRect/>
          </a:stretch>
        </p:blipFill>
        <p:spPr>
          <a:xfrm>
            <a:off x="4147125" y="4006549"/>
            <a:ext cx="1990902" cy="947824"/>
          </a:xfrm>
          <a:prstGeom prst="rect">
            <a:avLst/>
          </a:prstGeom>
          <a:noFill/>
          <a:ln>
            <a:noFill/>
          </a:ln>
        </p:spPr>
      </p:pic>
      <p:sp>
        <p:nvSpPr>
          <p:cNvPr id="59" name="Google Shape;59;p13"/>
          <p:cNvSpPr txBox="1"/>
          <p:nvPr/>
        </p:nvSpPr>
        <p:spPr>
          <a:xfrm>
            <a:off x="236250" y="352875"/>
            <a:ext cx="8671500" cy="3570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5500">
                <a:solidFill>
                  <a:schemeClr val="dk2"/>
                </a:solidFill>
              </a:rPr>
              <a:t>imaginarios enraizados</a:t>
            </a:r>
            <a:endParaRPr b="1" sz="5500">
              <a:solidFill>
                <a:schemeClr val="dk2"/>
              </a:solidFill>
            </a:endParaRPr>
          </a:p>
          <a:p>
            <a:pPr indent="0" lvl="0" marL="0" rtl="0" algn="l">
              <a:spcBef>
                <a:spcPts val="0"/>
              </a:spcBef>
              <a:spcAft>
                <a:spcPts val="0"/>
              </a:spcAft>
              <a:buNone/>
            </a:pPr>
            <a:r>
              <a:rPr b="1" lang="es" sz="5500">
                <a:solidFill>
                  <a:schemeClr val="dk2"/>
                </a:solidFill>
              </a:rPr>
              <a:t>imaginários enraizados</a:t>
            </a:r>
            <a:endParaRPr b="1" sz="5500">
              <a:solidFill>
                <a:schemeClr val="dk2"/>
              </a:solidFill>
            </a:endParaRPr>
          </a:p>
          <a:p>
            <a:pPr indent="0" lvl="0" marL="0" rtl="0" algn="l">
              <a:spcBef>
                <a:spcPts val="0"/>
              </a:spcBef>
              <a:spcAft>
                <a:spcPts val="0"/>
              </a:spcAft>
              <a:buNone/>
            </a:pPr>
            <a:r>
              <a:rPr b="1" lang="es" sz="5500">
                <a:solidFill>
                  <a:schemeClr val="dk2"/>
                </a:solidFill>
              </a:rPr>
              <a:t>rooted imaginaries</a:t>
            </a:r>
            <a:endParaRPr b="1" sz="5500">
              <a:solidFill>
                <a:schemeClr val="dk2"/>
              </a:solidFill>
            </a:endParaRPr>
          </a:p>
          <a:p>
            <a:pPr indent="0" lvl="0" marL="0" rtl="0" algn="l">
              <a:spcBef>
                <a:spcPts val="0"/>
              </a:spcBef>
              <a:spcAft>
                <a:spcPts val="0"/>
              </a:spcAft>
              <a:buNone/>
            </a:pPr>
            <a:r>
              <a:t/>
            </a:r>
            <a:endParaRPr b="1" sz="5500">
              <a:solidFill>
                <a:schemeClr val="dk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2"/>
          <p:cNvSpPr txBox="1"/>
          <p:nvPr/>
        </p:nvSpPr>
        <p:spPr>
          <a:xfrm>
            <a:off x="228100" y="381000"/>
            <a:ext cx="2631900" cy="90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800">
                <a:solidFill>
                  <a:schemeClr val="dk2"/>
                </a:solidFill>
              </a:rPr>
              <a:t>cómo va</a:t>
            </a:r>
            <a:endParaRPr sz="1800">
              <a:solidFill>
                <a:schemeClr val="dk2"/>
              </a:solidFill>
            </a:endParaRPr>
          </a:p>
          <a:p>
            <a:pPr indent="0" lvl="0" marL="0" rtl="0" algn="l">
              <a:spcBef>
                <a:spcPts val="0"/>
              </a:spcBef>
              <a:spcAft>
                <a:spcPts val="0"/>
              </a:spcAft>
              <a:buNone/>
            </a:pPr>
            <a:r>
              <a:rPr lang="es" sz="1800">
                <a:solidFill>
                  <a:schemeClr val="dk2"/>
                </a:solidFill>
              </a:rPr>
              <a:t>como vai</a:t>
            </a:r>
            <a:endParaRPr sz="1800">
              <a:solidFill>
                <a:schemeClr val="dk2"/>
              </a:solidFill>
            </a:endParaRPr>
          </a:p>
          <a:p>
            <a:pPr indent="0" lvl="0" marL="0" rtl="0" algn="l">
              <a:spcBef>
                <a:spcPts val="0"/>
              </a:spcBef>
              <a:spcAft>
                <a:spcPts val="0"/>
              </a:spcAft>
              <a:buNone/>
            </a:pPr>
            <a:r>
              <a:rPr lang="es" sz="1800">
                <a:solidFill>
                  <a:schemeClr val="dk2"/>
                </a:solidFill>
              </a:rPr>
              <a:t>how it’s going</a:t>
            </a:r>
            <a:endParaRPr sz="1800">
              <a:solidFill>
                <a:schemeClr val="dk2"/>
              </a:solidFill>
            </a:endParaRPr>
          </a:p>
          <a:p>
            <a:pPr indent="0" lvl="0" marL="0" rtl="0" algn="l">
              <a:spcBef>
                <a:spcPts val="0"/>
              </a:spcBef>
              <a:spcAft>
                <a:spcPts val="0"/>
              </a:spcAft>
              <a:buNone/>
            </a:pPr>
            <a:r>
              <a:t/>
            </a:r>
            <a:endParaRPr sz="1800">
              <a:solidFill>
                <a:schemeClr val="dk2"/>
              </a:solidFill>
            </a:endParaRPr>
          </a:p>
        </p:txBody>
      </p:sp>
      <p:pic>
        <p:nvPicPr>
          <p:cNvPr id="134" name="Google Shape;134;p22" title="HC-LOGO-NEGRO.png"/>
          <p:cNvPicPr preferRelativeResize="0"/>
          <p:nvPr/>
        </p:nvPicPr>
        <p:blipFill>
          <a:blip r:embed="rId3">
            <a:alphaModFix/>
          </a:blip>
          <a:stretch>
            <a:fillRect/>
          </a:stretch>
        </p:blipFill>
        <p:spPr>
          <a:xfrm>
            <a:off x="0" y="4175197"/>
            <a:ext cx="5679720" cy="1135950"/>
          </a:xfrm>
          <a:prstGeom prst="rect">
            <a:avLst/>
          </a:prstGeom>
          <a:noFill/>
          <a:ln>
            <a:noFill/>
          </a:ln>
        </p:spPr>
      </p:pic>
      <p:sp>
        <p:nvSpPr>
          <p:cNvPr id="135" name="Google Shape;135;p22"/>
          <p:cNvSpPr txBox="1"/>
          <p:nvPr/>
        </p:nvSpPr>
        <p:spPr>
          <a:xfrm>
            <a:off x="2376100" y="381000"/>
            <a:ext cx="6522900" cy="390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600">
                <a:solidFill>
                  <a:schemeClr val="dk2"/>
                </a:solidFill>
              </a:rPr>
              <a:t>En tiempos de crisis climática, </a:t>
            </a:r>
            <a:r>
              <a:rPr b="1" lang="es" sz="1600">
                <a:solidFill>
                  <a:schemeClr val="dk2"/>
                </a:solidFill>
              </a:rPr>
              <a:t>la siembra de imaginarios diversos, colaborativos y que pongan el cuidado al centro es esencial</a:t>
            </a:r>
            <a:r>
              <a:rPr lang="es" sz="1600">
                <a:solidFill>
                  <a:schemeClr val="dk2"/>
                </a:solidFill>
              </a:rPr>
              <a:t> para hacer frente al monocultivo de ideas que desde hace 500 años busca imponerse en nuestros territorios.</a:t>
            </a:r>
            <a:endParaRPr sz="1600">
              <a:solidFill>
                <a:schemeClr val="dk2"/>
              </a:solidFill>
            </a:endParaRPr>
          </a:p>
          <a:p>
            <a:pPr indent="0" lvl="0" marL="0" rtl="0" algn="l">
              <a:spcBef>
                <a:spcPts val="0"/>
              </a:spcBef>
              <a:spcAft>
                <a:spcPts val="0"/>
              </a:spcAft>
              <a:buNone/>
            </a:pPr>
            <a:r>
              <a:t/>
            </a:r>
            <a:endParaRPr sz="1600">
              <a:solidFill>
                <a:schemeClr val="dk2"/>
              </a:solidFill>
            </a:endParaRPr>
          </a:p>
          <a:p>
            <a:pPr indent="0" lvl="0" marL="0" rtl="0" algn="l">
              <a:spcBef>
                <a:spcPts val="0"/>
              </a:spcBef>
              <a:spcAft>
                <a:spcPts val="0"/>
              </a:spcAft>
              <a:buNone/>
            </a:pPr>
            <a:r>
              <a:rPr lang="es" sz="1600">
                <a:solidFill>
                  <a:schemeClr val="dk2"/>
                </a:solidFill>
              </a:rPr>
              <a:t>Em tempos de crise climática, o cultivo de imaginários diversos e colaborativos, que coloquem o cuidado no centro, é essencial para enfrentar o monocultivo de ideias que, há 500 anos, busca se impor em nossos territórios.</a:t>
            </a:r>
            <a:endParaRPr sz="1600">
              <a:solidFill>
                <a:schemeClr val="dk2"/>
              </a:solidFill>
            </a:endParaRPr>
          </a:p>
          <a:p>
            <a:pPr indent="0" lvl="0" marL="0" rtl="0" algn="l">
              <a:spcBef>
                <a:spcPts val="0"/>
              </a:spcBef>
              <a:spcAft>
                <a:spcPts val="0"/>
              </a:spcAft>
              <a:buNone/>
            </a:pPr>
            <a:r>
              <a:t/>
            </a:r>
            <a:endParaRPr sz="1600">
              <a:solidFill>
                <a:schemeClr val="dk2"/>
              </a:solidFill>
            </a:endParaRPr>
          </a:p>
          <a:p>
            <a:pPr indent="0" lvl="0" marL="0" rtl="0" algn="l">
              <a:spcBef>
                <a:spcPts val="0"/>
              </a:spcBef>
              <a:spcAft>
                <a:spcPts val="0"/>
              </a:spcAft>
              <a:buNone/>
            </a:pPr>
            <a:r>
              <a:rPr lang="es" sz="1600">
                <a:solidFill>
                  <a:schemeClr val="dk2"/>
                </a:solidFill>
              </a:rPr>
              <a:t>In times of climate crisis, the sowing of diverse and collaborative imaginaries that place care at the center is essential to confront the monoculture of ideas that, for 500 years, has sought to impose itself on our territories.</a:t>
            </a:r>
            <a:endParaRPr sz="1600">
              <a:solidFill>
                <a:schemeClr val="dk2"/>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3"/>
          <p:cNvSpPr txBox="1"/>
          <p:nvPr/>
        </p:nvSpPr>
        <p:spPr>
          <a:xfrm>
            <a:off x="228100" y="381000"/>
            <a:ext cx="2631900" cy="90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800">
                <a:solidFill>
                  <a:schemeClr val="dk2"/>
                </a:solidFill>
              </a:rPr>
              <a:t>cómo va</a:t>
            </a:r>
            <a:endParaRPr sz="1800">
              <a:solidFill>
                <a:schemeClr val="dk2"/>
              </a:solidFill>
            </a:endParaRPr>
          </a:p>
          <a:p>
            <a:pPr indent="0" lvl="0" marL="0" rtl="0" algn="l">
              <a:spcBef>
                <a:spcPts val="0"/>
              </a:spcBef>
              <a:spcAft>
                <a:spcPts val="0"/>
              </a:spcAft>
              <a:buNone/>
            </a:pPr>
            <a:r>
              <a:rPr lang="es" sz="1800">
                <a:solidFill>
                  <a:schemeClr val="dk2"/>
                </a:solidFill>
              </a:rPr>
              <a:t>como vai</a:t>
            </a:r>
            <a:endParaRPr sz="1800">
              <a:solidFill>
                <a:schemeClr val="dk2"/>
              </a:solidFill>
            </a:endParaRPr>
          </a:p>
          <a:p>
            <a:pPr indent="0" lvl="0" marL="0" rtl="0" algn="l">
              <a:spcBef>
                <a:spcPts val="0"/>
              </a:spcBef>
              <a:spcAft>
                <a:spcPts val="0"/>
              </a:spcAft>
              <a:buNone/>
            </a:pPr>
            <a:r>
              <a:rPr lang="es" sz="1800">
                <a:solidFill>
                  <a:schemeClr val="dk2"/>
                </a:solidFill>
              </a:rPr>
              <a:t>how it’s going</a:t>
            </a:r>
            <a:endParaRPr sz="1800">
              <a:solidFill>
                <a:schemeClr val="dk2"/>
              </a:solidFill>
            </a:endParaRPr>
          </a:p>
          <a:p>
            <a:pPr indent="0" lvl="0" marL="0" rtl="0" algn="l">
              <a:spcBef>
                <a:spcPts val="0"/>
              </a:spcBef>
              <a:spcAft>
                <a:spcPts val="0"/>
              </a:spcAft>
              <a:buNone/>
            </a:pPr>
            <a:r>
              <a:t/>
            </a:r>
            <a:endParaRPr sz="1800">
              <a:solidFill>
                <a:schemeClr val="dk2"/>
              </a:solidFill>
            </a:endParaRPr>
          </a:p>
        </p:txBody>
      </p:sp>
      <p:sp>
        <p:nvSpPr>
          <p:cNvPr id="141" name="Google Shape;141;p23"/>
          <p:cNvSpPr txBox="1"/>
          <p:nvPr/>
        </p:nvSpPr>
        <p:spPr>
          <a:xfrm>
            <a:off x="2376100" y="381000"/>
            <a:ext cx="6522900" cy="390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600">
                <a:solidFill>
                  <a:schemeClr val="dk2"/>
                </a:solidFill>
              </a:rPr>
              <a:t>El intercambio metodológico nos permite </a:t>
            </a:r>
            <a:r>
              <a:rPr b="1" lang="es" sz="1600">
                <a:solidFill>
                  <a:schemeClr val="dk2"/>
                </a:solidFill>
              </a:rPr>
              <a:t>imaginar un futuro más colaborativo</a:t>
            </a:r>
            <a:r>
              <a:rPr lang="es" sz="1600">
                <a:solidFill>
                  <a:schemeClr val="dk2"/>
                </a:solidFill>
              </a:rPr>
              <a:t>, en el que las fronteras nacionales ya no son una barrera para colaborar y lograr el </a:t>
            </a:r>
            <a:r>
              <a:rPr b="1" lang="es" sz="1600">
                <a:solidFill>
                  <a:schemeClr val="dk2"/>
                </a:solidFill>
              </a:rPr>
              <a:t>cambio narrativo desde el cuidado.</a:t>
            </a:r>
            <a:endParaRPr b="1" sz="1600">
              <a:solidFill>
                <a:schemeClr val="dk2"/>
              </a:solidFill>
            </a:endParaRPr>
          </a:p>
          <a:p>
            <a:pPr indent="0" lvl="0" marL="0" rtl="0" algn="l">
              <a:spcBef>
                <a:spcPts val="0"/>
              </a:spcBef>
              <a:spcAft>
                <a:spcPts val="0"/>
              </a:spcAft>
              <a:buNone/>
            </a:pPr>
            <a:r>
              <a:t/>
            </a:r>
            <a:endParaRPr sz="1600">
              <a:solidFill>
                <a:schemeClr val="dk2"/>
              </a:solidFill>
            </a:endParaRPr>
          </a:p>
          <a:p>
            <a:pPr indent="0" lvl="0" marL="0" rtl="0" algn="l">
              <a:spcBef>
                <a:spcPts val="0"/>
              </a:spcBef>
              <a:spcAft>
                <a:spcPts val="0"/>
              </a:spcAft>
              <a:buClr>
                <a:schemeClr val="dk1"/>
              </a:buClr>
              <a:buSzPts val="1100"/>
              <a:buFont typeface="Arial"/>
              <a:buNone/>
            </a:pPr>
            <a:r>
              <a:rPr lang="es" sz="1600">
                <a:solidFill>
                  <a:schemeClr val="dk2"/>
                </a:solidFill>
              </a:rPr>
              <a:t>O intercâmbio metodológico nos permite imaginar um futuro mais colaborativo, em que as fronteiras nacionais já não são uma barreira para colaborar e alcançar a mudança narrativa a partir do cuidado.</a:t>
            </a:r>
            <a:endParaRPr sz="1600">
              <a:solidFill>
                <a:schemeClr val="dk2"/>
              </a:solidFill>
            </a:endParaRPr>
          </a:p>
          <a:p>
            <a:pPr indent="0" lvl="0" marL="0" rtl="0" algn="l">
              <a:spcBef>
                <a:spcPts val="0"/>
              </a:spcBef>
              <a:spcAft>
                <a:spcPts val="0"/>
              </a:spcAft>
              <a:buNone/>
            </a:pPr>
            <a:r>
              <a:t/>
            </a:r>
            <a:endParaRPr sz="1600">
              <a:solidFill>
                <a:schemeClr val="dk2"/>
              </a:solidFill>
            </a:endParaRPr>
          </a:p>
          <a:p>
            <a:pPr indent="0" lvl="0" marL="0" rtl="0" algn="l">
              <a:spcBef>
                <a:spcPts val="0"/>
              </a:spcBef>
              <a:spcAft>
                <a:spcPts val="0"/>
              </a:spcAft>
              <a:buNone/>
            </a:pPr>
            <a:r>
              <a:rPr lang="es" sz="1600">
                <a:solidFill>
                  <a:schemeClr val="dk2"/>
                </a:solidFill>
              </a:rPr>
              <a:t>The methodological exchange allows us to imagine a more collaborative future, where national borders are no longer a barrier to working together and achieving narrative change grounded in care.</a:t>
            </a:r>
            <a:endParaRPr sz="1600">
              <a:solidFill>
                <a:schemeClr val="dk2"/>
              </a:solidFill>
            </a:endParaRPr>
          </a:p>
          <a:p>
            <a:pPr indent="0" lvl="0" marL="0" rtl="0" algn="l">
              <a:spcBef>
                <a:spcPts val="0"/>
              </a:spcBef>
              <a:spcAft>
                <a:spcPts val="0"/>
              </a:spcAft>
              <a:buNone/>
            </a:pPr>
            <a:r>
              <a:t/>
            </a:r>
            <a:endParaRPr sz="1600">
              <a:solidFill>
                <a:schemeClr val="dk2"/>
              </a:solidFill>
            </a:endParaRPr>
          </a:p>
          <a:p>
            <a:pPr indent="0" lvl="0" marL="0" rtl="0" algn="l">
              <a:spcBef>
                <a:spcPts val="0"/>
              </a:spcBef>
              <a:spcAft>
                <a:spcPts val="0"/>
              </a:spcAft>
              <a:buNone/>
            </a:pPr>
            <a:r>
              <a:t/>
            </a:r>
            <a:endParaRPr sz="1600">
              <a:solidFill>
                <a:schemeClr val="dk2"/>
              </a:solidFill>
            </a:endParaRPr>
          </a:p>
        </p:txBody>
      </p:sp>
      <p:pic>
        <p:nvPicPr>
          <p:cNvPr id="142" name="Google Shape;142;p23" title="Logo horizontal_fondo claro.png"/>
          <p:cNvPicPr preferRelativeResize="0"/>
          <p:nvPr/>
        </p:nvPicPr>
        <p:blipFill>
          <a:blip r:embed="rId3">
            <a:alphaModFix/>
          </a:blip>
          <a:stretch>
            <a:fillRect/>
          </a:stretch>
        </p:blipFill>
        <p:spPr>
          <a:xfrm>
            <a:off x="55848" y="4309140"/>
            <a:ext cx="3911002" cy="83435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24"/>
          <p:cNvSpPr txBox="1"/>
          <p:nvPr>
            <p:ph idx="1" type="body"/>
          </p:nvPr>
        </p:nvSpPr>
        <p:spPr>
          <a:xfrm>
            <a:off x="311700" y="1152475"/>
            <a:ext cx="23211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s" sz="4500"/>
              <a:t>video</a:t>
            </a:r>
            <a:endParaRPr b="1" sz="4500"/>
          </a:p>
          <a:p>
            <a:pPr indent="0" lvl="0" marL="0" rtl="0" algn="l">
              <a:spcBef>
                <a:spcPts val="1200"/>
              </a:spcBef>
              <a:spcAft>
                <a:spcPts val="0"/>
              </a:spcAft>
              <a:buNone/>
            </a:pPr>
            <a:r>
              <a:rPr b="1" lang="es" sz="4500"/>
              <a:t>texto </a:t>
            </a:r>
            <a:endParaRPr b="1" sz="4500"/>
          </a:p>
          <a:p>
            <a:pPr indent="0" lvl="0" marL="0" rtl="0" algn="l">
              <a:spcBef>
                <a:spcPts val="1200"/>
              </a:spcBef>
              <a:spcAft>
                <a:spcPts val="1200"/>
              </a:spcAft>
              <a:buNone/>
            </a:pPr>
            <a:r>
              <a:rPr b="1" lang="es" sz="4500"/>
              <a:t>imagen</a:t>
            </a:r>
            <a:endParaRPr b="1" sz="4500"/>
          </a:p>
        </p:txBody>
      </p:sp>
      <p:sp>
        <p:nvSpPr>
          <p:cNvPr id="148" name="Google Shape;148;p24"/>
          <p:cNvSpPr txBox="1"/>
          <p:nvPr/>
        </p:nvSpPr>
        <p:spPr>
          <a:xfrm>
            <a:off x="3072000" y="1152475"/>
            <a:ext cx="3000000" cy="2778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s" sz="4500">
                <a:solidFill>
                  <a:schemeClr val="dk2"/>
                </a:solidFill>
              </a:rPr>
              <a:t>vídeo</a:t>
            </a:r>
            <a:endParaRPr b="1" sz="4500">
              <a:solidFill>
                <a:schemeClr val="dk2"/>
              </a:solidFill>
            </a:endParaRPr>
          </a:p>
          <a:p>
            <a:pPr indent="0" lvl="0" marL="0" rtl="0" algn="l">
              <a:lnSpc>
                <a:spcPct val="115000"/>
              </a:lnSpc>
              <a:spcBef>
                <a:spcPts val="1200"/>
              </a:spcBef>
              <a:spcAft>
                <a:spcPts val="0"/>
              </a:spcAft>
              <a:buNone/>
            </a:pPr>
            <a:r>
              <a:rPr b="1" lang="es" sz="4500">
                <a:solidFill>
                  <a:schemeClr val="dk2"/>
                </a:solidFill>
              </a:rPr>
              <a:t>texto</a:t>
            </a:r>
            <a:endParaRPr b="1" sz="4500">
              <a:solidFill>
                <a:schemeClr val="dk2"/>
              </a:solidFill>
            </a:endParaRPr>
          </a:p>
          <a:p>
            <a:pPr indent="0" lvl="0" marL="0" rtl="0" algn="l">
              <a:lnSpc>
                <a:spcPct val="115000"/>
              </a:lnSpc>
              <a:spcBef>
                <a:spcPts val="1200"/>
              </a:spcBef>
              <a:spcAft>
                <a:spcPts val="1200"/>
              </a:spcAft>
              <a:buClr>
                <a:schemeClr val="dk1"/>
              </a:buClr>
              <a:buSzPts val="1100"/>
              <a:buFont typeface="Arial"/>
              <a:buNone/>
            </a:pPr>
            <a:r>
              <a:rPr b="1" lang="es" sz="4500">
                <a:solidFill>
                  <a:schemeClr val="dk2"/>
                </a:solidFill>
              </a:rPr>
              <a:t>imagem</a:t>
            </a:r>
            <a:endParaRPr b="1" sz="4500">
              <a:solidFill>
                <a:schemeClr val="dk2"/>
              </a:solidFill>
            </a:endParaRPr>
          </a:p>
        </p:txBody>
      </p:sp>
      <p:sp>
        <p:nvSpPr>
          <p:cNvPr id="149" name="Google Shape;149;p24"/>
          <p:cNvSpPr txBox="1"/>
          <p:nvPr/>
        </p:nvSpPr>
        <p:spPr>
          <a:xfrm>
            <a:off x="6072000" y="1152475"/>
            <a:ext cx="3000000" cy="2778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s" sz="4500">
                <a:solidFill>
                  <a:schemeClr val="dk2"/>
                </a:solidFill>
              </a:rPr>
              <a:t>video</a:t>
            </a:r>
            <a:endParaRPr b="1" sz="4500">
              <a:solidFill>
                <a:schemeClr val="dk2"/>
              </a:solidFill>
            </a:endParaRPr>
          </a:p>
          <a:p>
            <a:pPr indent="0" lvl="0" marL="0" rtl="0" algn="l">
              <a:lnSpc>
                <a:spcPct val="115000"/>
              </a:lnSpc>
              <a:spcBef>
                <a:spcPts val="1200"/>
              </a:spcBef>
              <a:spcAft>
                <a:spcPts val="0"/>
              </a:spcAft>
              <a:buNone/>
            </a:pPr>
            <a:r>
              <a:rPr b="1" lang="es" sz="4500">
                <a:solidFill>
                  <a:schemeClr val="dk2"/>
                </a:solidFill>
              </a:rPr>
              <a:t>text</a:t>
            </a:r>
            <a:endParaRPr b="1" sz="4500">
              <a:solidFill>
                <a:schemeClr val="dk2"/>
              </a:solidFill>
            </a:endParaRPr>
          </a:p>
          <a:p>
            <a:pPr indent="0" lvl="0" marL="0" rtl="0" algn="l">
              <a:lnSpc>
                <a:spcPct val="115000"/>
              </a:lnSpc>
              <a:spcBef>
                <a:spcPts val="1200"/>
              </a:spcBef>
              <a:spcAft>
                <a:spcPts val="1200"/>
              </a:spcAft>
              <a:buNone/>
            </a:pPr>
            <a:r>
              <a:rPr b="1" lang="es" sz="4500">
                <a:solidFill>
                  <a:schemeClr val="dk2"/>
                </a:solidFill>
              </a:rPr>
              <a:t>image</a:t>
            </a:r>
            <a:endParaRPr b="1" sz="4500">
              <a:solidFill>
                <a:schemeClr val="dk2"/>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pic>
        <p:nvPicPr>
          <p:cNvPr id="64" name="Google Shape;64;p14" title="Feh.gif"/>
          <p:cNvPicPr preferRelativeResize="0"/>
          <p:nvPr/>
        </p:nvPicPr>
        <p:blipFill>
          <a:blip r:embed="rId3">
            <a:alphaModFix/>
          </a:blip>
          <a:stretch>
            <a:fillRect/>
          </a:stretch>
        </p:blipFill>
        <p:spPr>
          <a:xfrm>
            <a:off x="7301525" y="1793476"/>
            <a:ext cx="1842475" cy="2303073"/>
          </a:xfrm>
          <a:prstGeom prst="rect">
            <a:avLst/>
          </a:prstGeom>
          <a:noFill/>
          <a:ln>
            <a:noFill/>
          </a:ln>
        </p:spPr>
      </p:pic>
      <p:sp>
        <p:nvSpPr>
          <p:cNvPr id="65" name="Google Shape;65;p14"/>
          <p:cNvSpPr txBox="1"/>
          <p:nvPr/>
        </p:nvSpPr>
        <p:spPr>
          <a:xfrm>
            <a:off x="215575" y="343400"/>
            <a:ext cx="5990700" cy="346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600">
                <a:solidFill>
                  <a:schemeClr val="dk2"/>
                </a:solidFill>
              </a:rPr>
              <a:t>Olhar Marginal, Hackeo Cultural y Mutante se unieron para desarrollar un proceso de intercambio metodológico con un horizonte común: comprender y dejarnos permear por la manera en la que cada colectivo trabaja para enaltecer los saberes ancestrales y el cuidado. </a:t>
            </a:r>
            <a:endParaRPr sz="1600">
              <a:solidFill>
                <a:schemeClr val="dk2"/>
              </a:solidFill>
            </a:endParaRPr>
          </a:p>
          <a:p>
            <a:pPr indent="0" lvl="0" marL="0" rtl="0" algn="l">
              <a:spcBef>
                <a:spcPts val="0"/>
              </a:spcBef>
              <a:spcAft>
                <a:spcPts val="0"/>
              </a:spcAft>
              <a:buNone/>
            </a:pPr>
            <a:r>
              <a:t/>
            </a:r>
            <a:endParaRPr sz="1600">
              <a:solidFill>
                <a:schemeClr val="dk2"/>
              </a:solidFill>
            </a:endParaRPr>
          </a:p>
          <a:p>
            <a:pPr indent="0" lvl="0" marL="0" rtl="0" algn="l">
              <a:spcBef>
                <a:spcPts val="0"/>
              </a:spcBef>
              <a:spcAft>
                <a:spcPts val="0"/>
              </a:spcAft>
              <a:buNone/>
            </a:pPr>
            <a:r>
              <a:rPr lang="es" sz="1600">
                <a:solidFill>
                  <a:schemeClr val="dk2"/>
                </a:solidFill>
              </a:rPr>
              <a:t>Olhar Marginal, Hackeo Cultural e Mutante se uniram para desenvolver um processo de intercâmbio metodológico com um horizonte comum: compreender e deixar-nos permear pela maneira como cada coletivo trabalha para enaltecer os saberes ancestrais e o cuidado.</a:t>
            </a:r>
            <a:endParaRPr sz="1600">
              <a:solidFill>
                <a:schemeClr val="dk2"/>
              </a:solidFill>
            </a:endParaRPr>
          </a:p>
          <a:p>
            <a:pPr indent="0" lvl="0" marL="0" rtl="0" algn="l">
              <a:spcBef>
                <a:spcPts val="0"/>
              </a:spcBef>
              <a:spcAft>
                <a:spcPts val="0"/>
              </a:spcAft>
              <a:buNone/>
            </a:pPr>
            <a:r>
              <a:t/>
            </a:r>
            <a:endParaRPr sz="1600">
              <a:solidFill>
                <a:schemeClr val="dk2"/>
              </a:solidFill>
            </a:endParaRPr>
          </a:p>
          <a:p>
            <a:pPr indent="0" lvl="0" marL="0" rtl="0" algn="l">
              <a:spcBef>
                <a:spcPts val="0"/>
              </a:spcBef>
              <a:spcAft>
                <a:spcPts val="0"/>
              </a:spcAft>
              <a:buNone/>
            </a:pPr>
            <a:r>
              <a:rPr lang="es" sz="1600">
                <a:solidFill>
                  <a:schemeClr val="dk2"/>
                </a:solidFill>
              </a:rPr>
              <a:t>Olhar Marginal, Hackeo Cultural, and Mutante came together to develop a process of methodological exchange with a shared horizon: to understand and allow ourselves to be permeated by the ways in which each collective works to uplift ancestral knowledge and care.</a:t>
            </a:r>
            <a:endParaRPr sz="1600">
              <a:solidFill>
                <a:schemeClr val="dk2"/>
              </a:solidFill>
            </a:endParaRPr>
          </a:p>
        </p:txBody>
      </p:sp>
      <p:pic>
        <p:nvPicPr>
          <p:cNvPr id="66" name="Google Shape;66;p14" title="Mitzy_Creditos_Robin Canul.JPG"/>
          <p:cNvPicPr preferRelativeResize="0"/>
          <p:nvPr/>
        </p:nvPicPr>
        <p:blipFill rotWithShape="1">
          <a:blip r:embed="rId4">
            <a:alphaModFix/>
          </a:blip>
          <a:srcRect b="0" l="16985" r="22001" t="7458"/>
          <a:stretch/>
        </p:blipFill>
        <p:spPr>
          <a:xfrm>
            <a:off x="7301525" y="0"/>
            <a:ext cx="1842473" cy="1865200"/>
          </a:xfrm>
          <a:prstGeom prst="rect">
            <a:avLst/>
          </a:prstGeom>
          <a:noFill/>
          <a:ln>
            <a:noFill/>
          </a:ln>
        </p:spPr>
      </p:pic>
      <p:pic>
        <p:nvPicPr>
          <p:cNvPr id="67" name="Google Shape;67;p14" title="Portraits-17.jpg"/>
          <p:cNvPicPr preferRelativeResize="0"/>
          <p:nvPr/>
        </p:nvPicPr>
        <p:blipFill rotWithShape="1">
          <a:blip r:embed="rId5">
            <a:alphaModFix/>
          </a:blip>
          <a:srcRect b="45265" l="0" r="0" t="0"/>
          <a:stretch/>
        </p:blipFill>
        <p:spPr>
          <a:xfrm>
            <a:off x="7301525" y="3630402"/>
            <a:ext cx="1842474" cy="151309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pic>
        <p:nvPicPr>
          <p:cNvPr id="72" name="Google Shape;72;p15" title="Cópia de Nosso trabalho nasce da lama. Do encontro entre água doce e salgada, entre memória e criação, entre sobrevivência e arte. Assim como o mangue, o coletivo Olhar Marginal resiste e pulsa na.png"/>
          <p:cNvPicPr preferRelativeResize="0"/>
          <p:nvPr/>
        </p:nvPicPr>
        <p:blipFill>
          <a:blip r:embed="rId3">
            <a:alphaModFix/>
          </a:blip>
          <a:stretch>
            <a:fillRect/>
          </a:stretch>
        </p:blipFill>
        <p:spPr>
          <a:xfrm>
            <a:off x="0" y="10530"/>
            <a:ext cx="9144000" cy="5143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pic>
        <p:nvPicPr>
          <p:cNvPr id="77" name="Google Shape;77;p16" title="Hackeo Cultural - SulxSOUTH.pptx.png"/>
          <p:cNvPicPr preferRelativeResize="0"/>
          <p:nvPr/>
        </p:nvPicPr>
        <p:blipFill>
          <a:blip r:embed="rId3">
            <a:alphaModFix/>
          </a:blip>
          <a:stretch>
            <a:fillRect/>
          </a:stretch>
        </p:blipFill>
        <p:spPr>
          <a:xfrm>
            <a:off x="10150" y="0"/>
            <a:ext cx="9143976"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81" name="Shape 81"/>
        <p:cNvGrpSpPr/>
        <p:nvPr/>
      </p:nvGrpSpPr>
      <p:grpSpPr>
        <a:xfrm>
          <a:off x="0" y="0"/>
          <a:ext cx="0" cy="0"/>
          <a:chOff x="0" y="0"/>
          <a:chExt cx="0" cy="0"/>
        </a:xfrm>
      </p:grpSpPr>
      <p:sp>
        <p:nvSpPr>
          <p:cNvPr id="82" name="Google Shape;82;p17"/>
          <p:cNvSpPr/>
          <p:nvPr/>
        </p:nvSpPr>
        <p:spPr>
          <a:xfrm>
            <a:off x="-28575" y="-76200"/>
            <a:ext cx="9220200" cy="5219700"/>
          </a:xfrm>
          <a:prstGeom prst="rect">
            <a:avLst/>
          </a:prstGeom>
          <a:solidFill>
            <a:srgbClr val="FFAAA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 name="Google Shape;83;p17"/>
          <p:cNvSpPr txBox="1"/>
          <p:nvPr>
            <p:ph idx="1" type="subTitle"/>
          </p:nvPr>
        </p:nvSpPr>
        <p:spPr>
          <a:xfrm>
            <a:off x="330300" y="673575"/>
            <a:ext cx="7556400" cy="1021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770"/>
              <a:buNone/>
            </a:pPr>
            <a:r>
              <a:rPr lang="es" sz="1400">
                <a:solidFill>
                  <a:schemeClr val="dk1"/>
                </a:solidFill>
                <a:latin typeface="Space Mono"/>
                <a:ea typeface="Space Mono"/>
                <a:cs typeface="Space Mono"/>
                <a:sym typeface="Space Mono"/>
              </a:rPr>
              <a:t>A través del periodismo participativo y la comunicación digital multicanal, convocamos a las audiencias a conversar activamente sobre sus problemáticas, construyendo agenda pública de forma colectiva.  </a:t>
            </a:r>
            <a:endParaRPr sz="1400">
              <a:solidFill>
                <a:schemeClr val="dk1"/>
              </a:solidFill>
              <a:latin typeface="Space Mono"/>
              <a:ea typeface="Space Mono"/>
              <a:cs typeface="Space Mono"/>
              <a:sym typeface="Space Mono"/>
            </a:endParaRPr>
          </a:p>
          <a:p>
            <a:pPr indent="0" lvl="0" marL="0" rtl="0" algn="ctr">
              <a:lnSpc>
                <a:spcPct val="100000"/>
              </a:lnSpc>
              <a:spcBef>
                <a:spcPts val="0"/>
              </a:spcBef>
              <a:spcAft>
                <a:spcPts val="0"/>
              </a:spcAft>
              <a:buSzPts val="770"/>
              <a:buNone/>
            </a:pPr>
            <a:r>
              <a:t/>
            </a:r>
            <a:endParaRPr sz="1400">
              <a:solidFill>
                <a:schemeClr val="dk1"/>
              </a:solidFill>
              <a:latin typeface="Space Mono"/>
              <a:ea typeface="Space Mono"/>
              <a:cs typeface="Space Mono"/>
              <a:sym typeface="Space Mono"/>
            </a:endParaRPr>
          </a:p>
        </p:txBody>
      </p:sp>
      <p:pic>
        <p:nvPicPr>
          <p:cNvPr id="84" name="Google Shape;84;p17"/>
          <p:cNvPicPr preferRelativeResize="0"/>
          <p:nvPr/>
        </p:nvPicPr>
        <p:blipFill rotWithShape="1">
          <a:blip r:embed="rId3">
            <a:alphaModFix/>
          </a:blip>
          <a:srcRect b="0" l="0" r="0" t="0"/>
          <a:stretch/>
        </p:blipFill>
        <p:spPr>
          <a:xfrm>
            <a:off x="311700" y="205074"/>
            <a:ext cx="1317424" cy="218375"/>
          </a:xfrm>
          <a:prstGeom prst="rect">
            <a:avLst/>
          </a:prstGeom>
          <a:noFill/>
          <a:ln>
            <a:noFill/>
          </a:ln>
        </p:spPr>
      </p:pic>
      <p:pic>
        <p:nvPicPr>
          <p:cNvPr id="85" name="Google Shape;85;p17"/>
          <p:cNvPicPr preferRelativeResize="0"/>
          <p:nvPr/>
        </p:nvPicPr>
        <p:blipFill rotWithShape="1">
          <a:blip r:embed="rId4">
            <a:alphaModFix/>
          </a:blip>
          <a:srcRect b="0" l="0" r="0" t="0"/>
          <a:stretch/>
        </p:blipFill>
        <p:spPr>
          <a:xfrm>
            <a:off x="8541399" y="4352200"/>
            <a:ext cx="390900" cy="548800"/>
          </a:xfrm>
          <a:prstGeom prst="rect">
            <a:avLst/>
          </a:prstGeom>
          <a:noFill/>
          <a:ln>
            <a:noFill/>
          </a:ln>
        </p:spPr>
      </p:pic>
      <p:pic>
        <p:nvPicPr>
          <p:cNvPr id="86" name="Google Shape;86;p17"/>
          <p:cNvPicPr preferRelativeResize="0"/>
          <p:nvPr/>
        </p:nvPicPr>
        <p:blipFill rotWithShape="1">
          <a:blip r:embed="rId5">
            <a:alphaModFix/>
          </a:blip>
          <a:srcRect b="31867" l="0" r="71769" t="34039"/>
          <a:stretch/>
        </p:blipFill>
        <p:spPr>
          <a:xfrm>
            <a:off x="571500" y="1979875"/>
            <a:ext cx="2305050" cy="1154825"/>
          </a:xfrm>
          <a:prstGeom prst="rect">
            <a:avLst/>
          </a:prstGeom>
          <a:noFill/>
          <a:ln>
            <a:noFill/>
          </a:ln>
        </p:spPr>
      </p:pic>
      <p:sp>
        <p:nvSpPr>
          <p:cNvPr id="87" name="Google Shape;87;p17"/>
          <p:cNvSpPr txBox="1"/>
          <p:nvPr/>
        </p:nvSpPr>
        <p:spPr>
          <a:xfrm>
            <a:off x="439363" y="3482625"/>
            <a:ext cx="2458800" cy="1108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0" lang="es" sz="1200" u="none" cap="none" strike="noStrike">
                <a:solidFill>
                  <a:schemeClr val="dk1"/>
                </a:solidFill>
                <a:latin typeface="Space Mono"/>
                <a:ea typeface="Space Mono"/>
                <a:cs typeface="Space Mono"/>
                <a:sym typeface="Space Mono"/>
              </a:rPr>
              <a:t>Recopilamos testimonios, opiniones y aportes de nuestros públicos alrededor de problemas colectivos.</a:t>
            </a:r>
            <a:endParaRPr b="0" i="0" sz="1200" u="none" cap="none" strike="noStrike">
              <a:solidFill>
                <a:srgbClr val="000000"/>
              </a:solidFill>
              <a:latin typeface="Space Mono"/>
              <a:ea typeface="Space Mono"/>
              <a:cs typeface="Space Mono"/>
              <a:sym typeface="Space Mono"/>
            </a:endParaRPr>
          </a:p>
        </p:txBody>
      </p:sp>
      <p:sp>
        <p:nvSpPr>
          <p:cNvPr id="88" name="Google Shape;88;p17"/>
          <p:cNvSpPr txBox="1"/>
          <p:nvPr/>
        </p:nvSpPr>
        <p:spPr>
          <a:xfrm>
            <a:off x="752475" y="3124200"/>
            <a:ext cx="18861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1" i="0" lang="es" sz="2000" u="none" cap="none" strike="noStrike">
                <a:solidFill>
                  <a:srgbClr val="000000"/>
                </a:solidFill>
                <a:latin typeface="Space Mono"/>
                <a:ea typeface="Space Mono"/>
                <a:cs typeface="Space Mono"/>
                <a:sym typeface="Space Mono"/>
              </a:rPr>
              <a:t>Hablar</a:t>
            </a:r>
            <a:endParaRPr b="1" i="0" sz="2000" u="none" cap="none" strike="noStrike">
              <a:solidFill>
                <a:srgbClr val="000000"/>
              </a:solidFill>
              <a:latin typeface="Space Mono"/>
              <a:ea typeface="Space Mono"/>
              <a:cs typeface="Space Mono"/>
              <a:sym typeface="Space Mono"/>
            </a:endParaRPr>
          </a:p>
        </p:txBody>
      </p:sp>
      <p:sp>
        <p:nvSpPr>
          <p:cNvPr id="89" name="Google Shape;89;p17"/>
          <p:cNvSpPr txBox="1"/>
          <p:nvPr/>
        </p:nvSpPr>
        <p:spPr>
          <a:xfrm>
            <a:off x="3105150" y="3480400"/>
            <a:ext cx="2719800" cy="1108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0" lang="es" sz="1200" u="none" cap="none" strike="noStrike">
                <a:solidFill>
                  <a:schemeClr val="dk1"/>
                </a:solidFill>
                <a:latin typeface="Space Mono"/>
                <a:ea typeface="Space Mono"/>
                <a:cs typeface="Space Mono"/>
                <a:sym typeface="Space Mono"/>
              </a:rPr>
              <a:t>Convocamos a voces expertas</a:t>
            </a:r>
            <a:endParaRPr b="0" i="0" sz="1200" u="none" cap="none" strike="noStrike">
              <a:solidFill>
                <a:schemeClr val="dk1"/>
              </a:solidFill>
              <a:latin typeface="Space Mono"/>
              <a:ea typeface="Space Mono"/>
              <a:cs typeface="Space Mono"/>
              <a:sym typeface="Space Mono"/>
            </a:endParaRPr>
          </a:p>
          <a:p>
            <a:pPr indent="0" lvl="0" marL="0" marR="0" rtl="0" algn="ctr">
              <a:lnSpc>
                <a:spcPct val="100000"/>
              </a:lnSpc>
              <a:spcBef>
                <a:spcPts val="0"/>
              </a:spcBef>
              <a:spcAft>
                <a:spcPts val="0"/>
              </a:spcAft>
              <a:buClr>
                <a:srgbClr val="000000"/>
              </a:buClr>
              <a:buSzPts val="1200"/>
              <a:buFont typeface="Arial"/>
              <a:buNone/>
            </a:pPr>
            <a:r>
              <a:rPr b="0" i="0" lang="es" sz="1200" u="none" cap="none" strike="noStrike">
                <a:solidFill>
                  <a:schemeClr val="dk1"/>
                </a:solidFill>
                <a:latin typeface="Space Mono"/>
                <a:ea typeface="Space Mono"/>
                <a:cs typeface="Space Mono"/>
                <a:sym typeface="Space Mono"/>
              </a:rPr>
              <a:t>que contribuyen con evidencia para explicar las causas y consecuencias de los temas que investigamos. </a:t>
            </a:r>
            <a:endParaRPr b="0" i="0" sz="1200" u="none" cap="none" strike="noStrike">
              <a:solidFill>
                <a:srgbClr val="000000"/>
              </a:solidFill>
              <a:latin typeface="Space Mono"/>
              <a:ea typeface="Space Mono"/>
              <a:cs typeface="Space Mono"/>
              <a:sym typeface="Space Mono"/>
            </a:endParaRPr>
          </a:p>
        </p:txBody>
      </p:sp>
      <p:pic>
        <p:nvPicPr>
          <p:cNvPr id="90" name="Google Shape;90;p17"/>
          <p:cNvPicPr preferRelativeResize="0"/>
          <p:nvPr/>
        </p:nvPicPr>
        <p:blipFill rotWithShape="1">
          <a:blip r:embed="rId5">
            <a:alphaModFix/>
          </a:blip>
          <a:srcRect b="31867" l="37724" r="34045" t="34039"/>
          <a:stretch/>
        </p:blipFill>
        <p:spPr>
          <a:xfrm>
            <a:off x="3213163" y="2053850"/>
            <a:ext cx="2305050" cy="1154825"/>
          </a:xfrm>
          <a:prstGeom prst="rect">
            <a:avLst/>
          </a:prstGeom>
          <a:noFill/>
          <a:ln>
            <a:noFill/>
          </a:ln>
        </p:spPr>
      </p:pic>
      <p:sp>
        <p:nvSpPr>
          <p:cNvPr id="91" name="Google Shape;91;p17"/>
          <p:cNvSpPr txBox="1"/>
          <p:nvPr/>
        </p:nvSpPr>
        <p:spPr>
          <a:xfrm>
            <a:off x="3470338" y="3121975"/>
            <a:ext cx="18861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1" i="0" lang="es" sz="2000" u="none" cap="none" strike="noStrike">
                <a:solidFill>
                  <a:srgbClr val="000000"/>
                </a:solidFill>
                <a:latin typeface="Space Mono"/>
                <a:ea typeface="Space Mono"/>
                <a:cs typeface="Space Mono"/>
                <a:sym typeface="Space Mono"/>
              </a:rPr>
              <a:t>Comprender</a:t>
            </a:r>
            <a:endParaRPr b="1" i="0" sz="2000" u="none" cap="none" strike="noStrike">
              <a:solidFill>
                <a:srgbClr val="000000"/>
              </a:solidFill>
              <a:latin typeface="Space Mono"/>
              <a:ea typeface="Space Mono"/>
              <a:cs typeface="Space Mono"/>
              <a:sym typeface="Space Mono"/>
            </a:endParaRPr>
          </a:p>
        </p:txBody>
      </p:sp>
      <p:sp>
        <p:nvSpPr>
          <p:cNvPr id="92" name="Google Shape;92;p17"/>
          <p:cNvSpPr txBox="1"/>
          <p:nvPr/>
        </p:nvSpPr>
        <p:spPr>
          <a:xfrm>
            <a:off x="6010275" y="3480400"/>
            <a:ext cx="2719800" cy="923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0" lang="es" sz="1200" u="none" cap="none" strike="noStrike">
                <a:solidFill>
                  <a:schemeClr val="dk1"/>
                </a:solidFill>
                <a:latin typeface="Space Mono"/>
                <a:ea typeface="Space Mono"/>
                <a:cs typeface="Space Mono"/>
                <a:sym typeface="Space Mono"/>
              </a:rPr>
              <a:t>Desarrollamos acciones</a:t>
            </a:r>
            <a:endParaRPr b="0" i="0" sz="1200" u="none" cap="none" strike="noStrike">
              <a:solidFill>
                <a:schemeClr val="dk1"/>
              </a:solidFill>
              <a:latin typeface="Space Mono"/>
              <a:ea typeface="Space Mono"/>
              <a:cs typeface="Space Mono"/>
              <a:sym typeface="Space Mono"/>
            </a:endParaRPr>
          </a:p>
          <a:p>
            <a:pPr indent="0" lvl="0" marL="0" marR="0" rtl="0" algn="ctr">
              <a:lnSpc>
                <a:spcPct val="100000"/>
              </a:lnSpc>
              <a:spcBef>
                <a:spcPts val="0"/>
              </a:spcBef>
              <a:spcAft>
                <a:spcPts val="0"/>
              </a:spcAft>
              <a:buClr>
                <a:srgbClr val="000000"/>
              </a:buClr>
              <a:buSzPts val="1200"/>
              <a:buFont typeface="Arial"/>
              <a:buNone/>
            </a:pPr>
            <a:r>
              <a:rPr b="0" i="0" lang="es" sz="1200" u="none" cap="none" strike="noStrike">
                <a:solidFill>
                  <a:schemeClr val="dk1"/>
                </a:solidFill>
                <a:latin typeface="Space Mono"/>
                <a:ea typeface="Space Mono"/>
                <a:cs typeface="Space Mono"/>
                <a:sym typeface="Space Mono"/>
              </a:rPr>
              <a:t>y contenidos que empoderan</a:t>
            </a:r>
            <a:endParaRPr b="0" i="0" sz="1200" u="none" cap="none" strike="noStrike">
              <a:solidFill>
                <a:schemeClr val="dk1"/>
              </a:solidFill>
              <a:latin typeface="Space Mono"/>
              <a:ea typeface="Space Mono"/>
              <a:cs typeface="Space Mono"/>
              <a:sym typeface="Space Mono"/>
            </a:endParaRPr>
          </a:p>
          <a:p>
            <a:pPr indent="0" lvl="0" marL="0" marR="0" rtl="0" algn="ctr">
              <a:lnSpc>
                <a:spcPct val="100000"/>
              </a:lnSpc>
              <a:spcBef>
                <a:spcPts val="0"/>
              </a:spcBef>
              <a:spcAft>
                <a:spcPts val="0"/>
              </a:spcAft>
              <a:buClr>
                <a:srgbClr val="000000"/>
              </a:buClr>
              <a:buSzPts val="1200"/>
              <a:buFont typeface="Arial"/>
              <a:buNone/>
            </a:pPr>
            <a:r>
              <a:rPr b="0" i="0" lang="es" sz="1200" u="none" cap="none" strike="noStrike">
                <a:solidFill>
                  <a:schemeClr val="dk1"/>
                </a:solidFill>
                <a:latin typeface="Space Mono"/>
                <a:ea typeface="Space Mono"/>
                <a:cs typeface="Space Mono"/>
                <a:sym typeface="Space Mono"/>
              </a:rPr>
              <a:t>a las personas a contribuir con soluciones.</a:t>
            </a:r>
            <a:endParaRPr b="0" i="0" sz="1200" u="none" cap="none" strike="noStrike">
              <a:solidFill>
                <a:srgbClr val="000000"/>
              </a:solidFill>
              <a:latin typeface="Space Mono"/>
              <a:ea typeface="Space Mono"/>
              <a:cs typeface="Space Mono"/>
              <a:sym typeface="Space Mono"/>
            </a:endParaRPr>
          </a:p>
        </p:txBody>
      </p:sp>
      <p:pic>
        <p:nvPicPr>
          <p:cNvPr id="93" name="Google Shape;93;p17"/>
          <p:cNvPicPr preferRelativeResize="0"/>
          <p:nvPr/>
        </p:nvPicPr>
        <p:blipFill rotWithShape="1">
          <a:blip r:embed="rId5">
            <a:alphaModFix/>
          </a:blip>
          <a:srcRect b="31867" l="75212" r="-3441" t="34039"/>
          <a:stretch/>
        </p:blipFill>
        <p:spPr>
          <a:xfrm>
            <a:off x="6118288" y="2053850"/>
            <a:ext cx="2305050" cy="1154825"/>
          </a:xfrm>
          <a:prstGeom prst="rect">
            <a:avLst/>
          </a:prstGeom>
          <a:noFill/>
          <a:ln>
            <a:noFill/>
          </a:ln>
        </p:spPr>
      </p:pic>
      <p:sp>
        <p:nvSpPr>
          <p:cNvPr id="94" name="Google Shape;94;p17"/>
          <p:cNvSpPr txBox="1"/>
          <p:nvPr/>
        </p:nvSpPr>
        <p:spPr>
          <a:xfrm>
            <a:off x="6375463" y="3121975"/>
            <a:ext cx="18861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1" i="0" lang="es" sz="2000" u="none" cap="none" strike="noStrike">
                <a:solidFill>
                  <a:srgbClr val="000000"/>
                </a:solidFill>
                <a:latin typeface="Space Mono"/>
                <a:ea typeface="Space Mono"/>
                <a:cs typeface="Space Mono"/>
                <a:sym typeface="Space Mono"/>
              </a:rPr>
              <a:t>Actuar</a:t>
            </a:r>
            <a:endParaRPr b="1" i="0" sz="2000" u="none" cap="none" strike="noStrike">
              <a:solidFill>
                <a:srgbClr val="000000"/>
              </a:solidFill>
              <a:latin typeface="Space Mono"/>
              <a:ea typeface="Space Mono"/>
              <a:cs typeface="Space Mono"/>
              <a:sym typeface="Space Mono"/>
            </a:endParaRPr>
          </a:p>
        </p:txBody>
      </p:sp>
      <p:sp>
        <p:nvSpPr>
          <p:cNvPr id="95" name="Google Shape;95;p17"/>
          <p:cNvSpPr txBox="1"/>
          <p:nvPr/>
        </p:nvSpPr>
        <p:spPr>
          <a:xfrm>
            <a:off x="330300" y="1607450"/>
            <a:ext cx="75564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1" i="0" lang="es" sz="1700" u="none" cap="none" strike="noStrike">
                <a:solidFill>
                  <a:schemeClr val="dk1"/>
                </a:solidFill>
                <a:latin typeface="Space Mono"/>
                <a:ea typeface="Space Mono"/>
                <a:cs typeface="Space Mono"/>
                <a:sym typeface="Space Mono"/>
              </a:rPr>
              <a:t>NUESTRA METODOLOGÍA DE CONVERSACIÓN TIENE TRES FASES:</a:t>
            </a:r>
            <a:endParaRPr b="0" i="0" sz="1500" u="none" cap="none" strike="noStrike">
              <a:solidFill>
                <a:srgbClr val="000000"/>
              </a:solidFill>
              <a:latin typeface="Space Mono"/>
              <a:ea typeface="Space Mono"/>
              <a:cs typeface="Space Mono"/>
              <a:sym typeface="Space Mono"/>
            </a:endParaRPr>
          </a:p>
        </p:txBody>
      </p:sp>
      <p:pic>
        <p:nvPicPr>
          <p:cNvPr id="96" name="Google Shape;96;p17"/>
          <p:cNvPicPr preferRelativeResize="0"/>
          <p:nvPr/>
        </p:nvPicPr>
        <p:blipFill rotWithShape="1">
          <a:blip r:embed="rId6">
            <a:alphaModFix/>
          </a:blip>
          <a:srcRect b="8867" l="55841" r="4784" t="12934"/>
          <a:stretch/>
        </p:blipFill>
        <p:spPr>
          <a:xfrm>
            <a:off x="5715000" y="-190500"/>
            <a:ext cx="3600449" cy="4019551"/>
          </a:xfrm>
          <a:prstGeom prst="rect">
            <a:avLst/>
          </a:prstGeom>
          <a:noFill/>
          <a:ln>
            <a:noFill/>
          </a:ln>
        </p:spPr>
      </p:pic>
      <p:sp>
        <p:nvSpPr>
          <p:cNvPr id="97" name="Google Shape;97;p17"/>
          <p:cNvSpPr txBox="1"/>
          <p:nvPr/>
        </p:nvSpPr>
        <p:spPr>
          <a:xfrm>
            <a:off x="8105775" y="1843100"/>
            <a:ext cx="1057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8" name="Google Shape;98;p17"/>
          <p:cNvPicPr preferRelativeResize="0"/>
          <p:nvPr/>
        </p:nvPicPr>
        <p:blipFill rotWithShape="1">
          <a:blip r:embed="rId7">
            <a:alphaModFix/>
          </a:blip>
          <a:srcRect b="80333" l="20052" r="20052" t="-4706"/>
          <a:stretch/>
        </p:blipFill>
        <p:spPr>
          <a:xfrm>
            <a:off x="-28575" y="3571600"/>
            <a:ext cx="6470700" cy="16247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18"/>
          <p:cNvSpPr txBox="1"/>
          <p:nvPr/>
        </p:nvSpPr>
        <p:spPr>
          <a:xfrm>
            <a:off x="115300" y="280725"/>
            <a:ext cx="8427900" cy="233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3500">
                <a:solidFill>
                  <a:schemeClr val="dk2"/>
                </a:solidFill>
              </a:rPr>
              <a:t>prototipo: el proceso es lo valioso</a:t>
            </a:r>
            <a:endParaRPr b="1" sz="3500">
              <a:solidFill>
                <a:schemeClr val="dk2"/>
              </a:solidFill>
            </a:endParaRPr>
          </a:p>
          <a:p>
            <a:pPr indent="0" lvl="0" marL="0" rtl="0" algn="l">
              <a:spcBef>
                <a:spcPts val="0"/>
              </a:spcBef>
              <a:spcAft>
                <a:spcPts val="0"/>
              </a:spcAft>
              <a:buNone/>
            </a:pPr>
            <a:r>
              <a:rPr b="1" lang="es" sz="3500">
                <a:solidFill>
                  <a:schemeClr val="dk2"/>
                </a:solidFill>
              </a:rPr>
              <a:t>protótipo: o processo é o valioso</a:t>
            </a:r>
            <a:br>
              <a:rPr b="1" lang="es" sz="3500">
                <a:solidFill>
                  <a:schemeClr val="dk2"/>
                </a:solidFill>
              </a:rPr>
            </a:br>
            <a:r>
              <a:rPr b="1" lang="es" sz="3500">
                <a:solidFill>
                  <a:schemeClr val="dk2"/>
                </a:solidFill>
              </a:rPr>
              <a:t>prototype: the process is what matters</a:t>
            </a:r>
            <a:endParaRPr b="1" sz="3500">
              <a:solidFill>
                <a:schemeClr val="dk2"/>
              </a:solidFill>
            </a:endParaRPr>
          </a:p>
          <a:p>
            <a:pPr indent="0" lvl="0" marL="0" rtl="0" algn="l">
              <a:spcBef>
                <a:spcPts val="0"/>
              </a:spcBef>
              <a:spcAft>
                <a:spcPts val="0"/>
              </a:spcAft>
              <a:buNone/>
            </a:pPr>
            <a:r>
              <a:t/>
            </a:r>
            <a:endParaRPr b="1" sz="3500">
              <a:solidFill>
                <a:schemeClr val="dk2"/>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19"/>
          <p:cNvSpPr txBox="1"/>
          <p:nvPr/>
        </p:nvSpPr>
        <p:spPr>
          <a:xfrm>
            <a:off x="416100" y="456200"/>
            <a:ext cx="2895000" cy="124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800">
                <a:solidFill>
                  <a:schemeClr val="dk2"/>
                </a:solidFill>
              </a:rPr>
              <a:t>cómo comenzó</a:t>
            </a:r>
            <a:endParaRPr sz="1800">
              <a:solidFill>
                <a:schemeClr val="dk2"/>
              </a:solidFill>
            </a:endParaRPr>
          </a:p>
          <a:p>
            <a:pPr indent="0" lvl="0" marL="0" rtl="0" algn="l">
              <a:spcBef>
                <a:spcPts val="0"/>
              </a:spcBef>
              <a:spcAft>
                <a:spcPts val="0"/>
              </a:spcAft>
              <a:buNone/>
            </a:pPr>
            <a:r>
              <a:rPr lang="es" sz="1800">
                <a:solidFill>
                  <a:schemeClr val="dk2"/>
                </a:solidFill>
              </a:rPr>
              <a:t>como começou</a:t>
            </a:r>
            <a:endParaRPr sz="1800">
              <a:solidFill>
                <a:schemeClr val="dk2"/>
              </a:solidFill>
            </a:endParaRPr>
          </a:p>
          <a:p>
            <a:pPr indent="0" lvl="0" marL="0" rtl="0" algn="l">
              <a:spcBef>
                <a:spcPts val="0"/>
              </a:spcBef>
              <a:spcAft>
                <a:spcPts val="0"/>
              </a:spcAft>
              <a:buNone/>
            </a:pPr>
            <a:r>
              <a:rPr lang="es" sz="1800">
                <a:solidFill>
                  <a:schemeClr val="dk2"/>
                </a:solidFill>
              </a:rPr>
              <a:t>how it started</a:t>
            </a:r>
            <a:endParaRPr sz="1800">
              <a:solidFill>
                <a:schemeClr val="dk2"/>
              </a:solidFill>
            </a:endParaRPr>
          </a:p>
          <a:p>
            <a:pPr indent="0" lvl="0" marL="0" rtl="0" algn="l">
              <a:spcBef>
                <a:spcPts val="0"/>
              </a:spcBef>
              <a:spcAft>
                <a:spcPts val="0"/>
              </a:spcAft>
              <a:buNone/>
            </a:pPr>
            <a:r>
              <a:t/>
            </a:r>
            <a:endParaRPr sz="1800">
              <a:solidFill>
                <a:schemeClr val="dk2"/>
              </a:solidFill>
            </a:endParaRPr>
          </a:p>
        </p:txBody>
      </p:sp>
      <p:pic>
        <p:nvPicPr>
          <p:cNvPr id="109" name="Google Shape;109;p19" title="WhatsApp Image 2025-09-30 at 5.27.01 PM.jpeg"/>
          <p:cNvPicPr preferRelativeResize="0"/>
          <p:nvPr/>
        </p:nvPicPr>
        <p:blipFill>
          <a:blip r:embed="rId3">
            <a:alphaModFix/>
          </a:blip>
          <a:stretch>
            <a:fillRect/>
          </a:stretch>
        </p:blipFill>
        <p:spPr>
          <a:xfrm>
            <a:off x="2202600" y="1534025"/>
            <a:ext cx="2544850" cy="3381876"/>
          </a:xfrm>
          <a:prstGeom prst="rect">
            <a:avLst/>
          </a:prstGeom>
          <a:noFill/>
          <a:ln>
            <a:noFill/>
          </a:ln>
        </p:spPr>
      </p:pic>
      <p:pic>
        <p:nvPicPr>
          <p:cNvPr id="110" name="Google Shape;110;p19"/>
          <p:cNvPicPr preferRelativeResize="0"/>
          <p:nvPr/>
        </p:nvPicPr>
        <p:blipFill>
          <a:blip r:embed="rId4">
            <a:alphaModFix/>
          </a:blip>
          <a:stretch>
            <a:fillRect/>
          </a:stretch>
        </p:blipFill>
        <p:spPr>
          <a:xfrm>
            <a:off x="4875300" y="2283449"/>
            <a:ext cx="4063550" cy="1883024"/>
          </a:xfrm>
          <a:prstGeom prst="rect">
            <a:avLst/>
          </a:prstGeom>
          <a:noFill/>
          <a:ln>
            <a:noFill/>
          </a:ln>
        </p:spPr>
      </p:pic>
      <p:sp>
        <p:nvSpPr>
          <p:cNvPr id="111" name="Google Shape;111;p19"/>
          <p:cNvSpPr txBox="1"/>
          <p:nvPr/>
        </p:nvSpPr>
        <p:spPr>
          <a:xfrm>
            <a:off x="2095500" y="1195650"/>
            <a:ext cx="5600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20"/>
          <p:cNvSpPr/>
          <p:nvPr/>
        </p:nvSpPr>
        <p:spPr>
          <a:xfrm>
            <a:off x="7002042" y="3515248"/>
            <a:ext cx="1518000" cy="16263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7" name="Google Shape;117;p20"/>
          <p:cNvSpPr txBox="1"/>
          <p:nvPr/>
        </p:nvSpPr>
        <p:spPr>
          <a:xfrm>
            <a:off x="416100" y="456200"/>
            <a:ext cx="2895000" cy="124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800">
                <a:solidFill>
                  <a:schemeClr val="dk2"/>
                </a:solidFill>
              </a:rPr>
              <a:t>cómo pasó</a:t>
            </a:r>
            <a:endParaRPr sz="1800">
              <a:solidFill>
                <a:schemeClr val="dk2"/>
              </a:solidFill>
            </a:endParaRPr>
          </a:p>
          <a:p>
            <a:pPr indent="0" lvl="0" marL="0" rtl="0" algn="l">
              <a:spcBef>
                <a:spcPts val="0"/>
              </a:spcBef>
              <a:spcAft>
                <a:spcPts val="0"/>
              </a:spcAft>
              <a:buNone/>
            </a:pPr>
            <a:r>
              <a:rPr lang="es" sz="1800">
                <a:solidFill>
                  <a:schemeClr val="dk2"/>
                </a:solidFill>
              </a:rPr>
              <a:t>como aconteceu</a:t>
            </a:r>
            <a:endParaRPr sz="1800">
              <a:solidFill>
                <a:schemeClr val="dk2"/>
              </a:solidFill>
            </a:endParaRPr>
          </a:p>
          <a:p>
            <a:pPr indent="0" lvl="0" marL="0" rtl="0" algn="l">
              <a:spcBef>
                <a:spcPts val="0"/>
              </a:spcBef>
              <a:spcAft>
                <a:spcPts val="0"/>
              </a:spcAft>
              <a:buNone/>
            </a:pPr>
            <a:r>
              <a:rPr lang="es" sz="1800">
                <a:solidFill>
                  <a:schemeClr val="dk2"/>
                </a:solidFill>
              </a:rPr>
              <a:t>how it happened</a:t>
            </a:r>
            <a:endParaRPr sz="1800">
              <a:solidFill>
                <a:schemeClr val="dk2"/>
              </a:solidFill>
            </a:endParaRPr>
          </a:p>
          <a:p>
            <a:pPr indent="0" lvl="0" marL="0" rtl="0" algn="l">
              <a:spcBef>
                <a:spcPts val="0"/>
              </a:spcBef>
              <a:spcAft>
                <a:spcPts val="0"/>
              </a:spcAft>
              <a:buNone/>
            </a:pPr>
            <a:r>
              <a:t/>
            </a:r>
            <a:endParaRPr sz="1800">
              <a:solidFill>
                <a:schemeClr val="dk2"/>
              </a:solidFill>
            </a:endParaRPr>
          </a:p>
        </p:txBody>
      </p:sp>
      <p:pic>
        <p:nvPicPr>
          <p:cNvPr id="118" name="Google Shape;118;p20"/>
          <p:cNvPicPr preferRelativeResize="0"/>
          <p:nvPr/>
        </p:nvPicPr>
        <p:blipFill rotWithShape="1">
          <a:blip r:embed="rId3">
            <a:alphaModFix/>
          </a:blip>
          <a:srcRect b="0" l="0" r="0" t="13897"/>
          <a:stretch/>
        </p:blipFill>
        <p:spPr>
          <a:xfrm>
            <a:off x="4119575" y="3400"/>
            <a:ext cx="4444476" cy="1892474"/>
          </a:xfrm>
          <a:prstGeom prst="rect">
            <a:avLst/>
          </a:prstGeom>
          <a:noFill/>
          <a:ln>
            <a:noFill/>
          </a:ln>
        </p:spPr>
      </p:pic>
      <p:pic>
        <p:nvPicPr>
          <p:cNvPr id="119" name="Google Shape;119;p20"/>
          <p:cNvPicPr preferRelativeResize="0"/>
          <p:nvPr/>
        </p:nvPicPr>
        <p:blipFill>
          <a:blip r:embed="rId4">
            <a:alphaModFix/>
          </a:blip>
          <a:stretch>
            <a:fillRect/>
          </a:stretch>
        </p:blipFill>
        <p:spPr>
          <a:xfrm>
            <a:off x="4119575" y="1938585"/>
            <a:ext cx="4444473" cy="1518586"/>
          </a:xfrm>
          <a:prstGeom prst="rect">
            <a:avLst/>
          </a:prstGeom>
          <a:noFill/>
          <a:ln>
            <a:noFill/>
          </a:ln>
        </p:spPr>
      </p:pic>
      <p:pic>
        <p:nvPicPr>
          <p:cNvPr id="120" name="Google Shape;120;p20"/>
          <p:cNvPicPr preferRelativeResize="0"/>
          <p:nvPr/>
        </p:nvPicPr>
        <p:blipFill>
          <a:blip r:embed="rId5">
            <a:alphaModFix/>
          </a:blip>
          <a:stretch>
            <a:fillRect/>
          </a:stretch>
        </p:blipFill>
        <p:spPr>
          <a:xfrm>
            <a:off x="7325393" y="4027141"/>
            <a:ext cx="1075726" cy="602548"/>
          </a:xfrm>
          <a:prstGeom prst="rect">
            <a:avLst/>
          </a:prstGeom>
          <a:noFill/>
          <a:ln>
            <a:noFill/>
          </a:ln>
        </p:spPr>
      </p:pic>
      <p:pic>
        <p:nvPicPr>
          <p:cNvPr id="121" name="Google Shape;121;p20"/>
          <p:cNvPicPr preferRelativeResize="0"/>
          <p:nvPr/>
        </p:nvPicPr>
        <p:blipFill>
          <a:blip r:embed="rId6">
            <a:alphaModFix/>
          </a:blip>
          <a:stretch>
            <a:fillRect/>
          </a:stretch>
        </p:blipFill>
        <p:spPr>
          <a:xfrm>
            <a:off x="4119575" y="3515246"/>
            <a:ext cx="2895000" cy="162633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21"/>
          <p:cNvSpPr txBox="1"/>
          <p:nvPr/>
        </p:nvSpPr>
        <p:spPr>
          <a:xfrm>
            <a:off x="228100" y="381000"/>
            <a:ext cx="2631900" cy="90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800">
                <a:solidFill>
                  <a:schemeClr val="dk2"/>
                </a:solidFill>
              </a:rPr>
              <a:t>cómo va</a:t>
            </a:r>
            <a:endParaRPr sz="1800">
              <a:solidFill>
                <a:schemeClr val="dk2"/>
              </a:solidFill>
            </a:endParaRPr>
          </a:p>
          <a:p>
            <a:pPr indent="0" lvl="0" marL="0" rtl="0" algn="l">
              <a:spcBef>
                <a:spcPts val="0"/>
              </a:spcBef>
              <a:spcAft>
                <a:spcPts val="0"/>
              </a:spcAft>
              <a:buClr>
                <a:schemeClr val="dk1"/>
              </a:buClr>
              <a:buSzPts val="1100"/>
              <a:buFont typeface="Arial"/>
              <a:buNone/>
            </a:pPr>
            <a:r>
              <a:rPr lang="es" sz="1800">
                <a:solidFill>
                  <a:schemeClr val="dk2"/>
                </a:solidFill>
              </a:rPr>
              <a:t>como vai</a:t>
            </a:r>
            <a:endParaRPr sz="1800">
              <a:solidFill>
                <a:schemeClr val="dk2"/>
              </a:solidFill>
            </a:endParaRPr>
          </a:p>
          <a:p>
            <a:pPr indent="0" lvl="0" marL="0" rtl="0" algn="l">
              <a:spcBef>
                <a:spcPts val="0"/>
              </a:spcBef>
              <a:spcAft>
                <a:spcPts val="0"/>
              </a:spcAft>
              <a:buNone/>
            </a:pPr>
            <a:r>
              <a:rPr lang="es" sz="1800">
                <a:solidFill>
                  <a:schemeClr val="dk2"/>
                </a:solidFill>
              </a:rPr>
              <a:t>how it’s going</a:t>
            </a:r>
            <a:endParaRPr sz="1800">
              <a:solidFill>
                <a:schemeClr val="dk2"/>
              </a:solidFill>
            </a:endParaRPr>
          </a:p>
          <a:p>
            <a:pPr indent="0" lvl="0" marL="0" rtl="0" algn="l">
              <a:spcBef>
                <a:spcPts val="0"/>
              </a:spcBef>
              <a:spcAft>
                <a:spcPts val="0"/>
              </a:spcAft>
              <a:buNone/>
            </a:pPr>
            <a:r>
              <a:t/>
            </a:r>
            <a:endParaRPr sz="1800">
              <a:solidFill>
                <a:schemeClr val="dk2"/>
              </a:solidFill>
            </a:endParaRPr>
          </a:p>
        </p:txBody>
      </p:sp>
      <p:pic>
        <p:nvPicPr>
          <p:cNvPr id="127" name="Google Shape;127;p21" title="OLHAR_MARGINAL_LOGO_2.png"/>
          <p:cNvPicPr preferRelativeResize="0"/>
          <p:nvPr/>
        </p:nvPicPr>
        <p:blipFill>
          <a:blip r:embed="rId3">
            <a:alphaModFix/>
          </a:blip>
          <a:stretch>
            <a:fillRect/>
          </a:stretch>
        </p:blipFill>
        <p:spPr>
          <a:xfrm>
            <a:off x="228100" y="4095900"/>
            <a:ext cx="1772150" cy="715601"/>
          </a:xfrm>
          <a:prstGeom prst="rect">
            <a:avLst/>
          </a:prstGeom>
          <a:noFill/>
          <a:ln>
            <a:noFill/>
          </a:ln>
        </p:spPr>
      </p:pic>
      <p:sp>
        <p:nvSpPr>
          <p:cNvPr id="128" name="Google Shape;128;p21"/>
          <p:cNvSpPr txBox="1"/>
          <p:nvPr/>
        </p:nvSpPr>
        <p:spPr>
          <a:xfrm>
            <a:off x="2077050" y="196625"/>
            <a:ext cx="6969300" cy="443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1500">
                <a:solidFill>
                  <a:schemeClr val="dk2"/>
                </a:solidFill>
              </a:rPr>
              <a:t>A colaboração, a celebração e o cuidado são tecnologias ancestrais, formas de estar no mundo que desafiam a lógica colonialista e as políticas de morte</a:t>
            </a:r>
            <a:r>
              <a:rPr lang="es" sz="1500">
                <a:solidFill>
                  <a:schemeClr val="dk2"/>
                </a:solidFill>
              </a:rPr>
              <a:t>. As populações tradicionais e periféricas são exemplos vivos de organização e resistência, por isso, precisamos evidenciar as práticas e os saberes de quem enfrenta as injustiças diariamente, </a:t>
            </a:r>
            <a:r>
              <a:rPr b="1" lang="es" sz="1500">
                <a:solidFill>
                  <a:schemeClr val="dk2"/>
                </a:solidFill>
              </a:rPr>
              <a:t>encontrando na coletividade e na criatividade maneiras de esperançar futuros habitáveis.</a:t>
            </a:r>
            <a:endParaRPr b="1" sz="1500">
              <a:solidFill>
                <a:schemeClr val="dk2"/>
              </a:solidFill>
            </a:endParaRPr>
          </a:p>
          <a:p>
            <a:pPr indent="0" lvl="0" marL="0" rtl="0" algn="l">
              <a:spcBef>
                <a:spcPts val="0"/>
              </a:spcBef>
              <a:spcAft>
                <a:spcPts val="0"/>
              </a:spcAft>
              <a:buNone/>
            </a:pPr>
            <a:r>
              <a:t/>
            </a:r>
            <a:endParaRPr sz="1500">
              <a:solidFill>
                <a:schemeClr val="dk2"/>
              </a:solidFill>
            </a:endParaRPr>
          </a:p>
          <a:p>
            <a:pPr indent="0" lvl="0" marL="0" rtl="0" algn="l">
              <a:spcBef>
                <a:spcPts val="0"/>
              </a:spcBef>
              <a:spcAft>
                <a:spcPts val="0"/>
              </a:spcAft>
              <a:buNone/>
            </a:pPr>
            <a:r>
              <a:rPr lang="es" sz="1500">
                <a:solidFill>
                  <a:schemeClr val="dk2"/>
                </a:solidFill>
              </a:rPr>
              <a:t>La colaboración, la celebración y el cuidado son tecnologías ancestrales, formas de estar en el mundo que desafían la lógica colonialista y las políticas de la muerte. Las poblaciones tradicionales y periféricas son ejemplos vivos de organización y resistencia, por lo que necesitamos destacar las prácticas y los conocimientos de quienes enfrentan la injusticia a diario, encontrando en la colectividad y la creatividad maneras de anhelar un futuro habitable.</a:t>
            </a:r>
            <a:endParaRPr sz="1500">
              <a:solidFill>
                <a:schemeClr val="dk2"/>
              </a:solidFill>
            </a:endParaRPr>
          </a:p>
          <a:p>
            <a:pPr indent="0" lvl="0" marL="0" rtl="0" algn="l">
              <a:spcBef>
                <a:spcPts val="0"/>
              </a:spcBef>
              <a:spcAft>
                <a:spcPts val="0"/>
              </a:spcAft>
              <a:buNone/>
            </a:pPr>
            <a:r>
              <a:t/>
            </a:r>
            <a:endParaRPr sz="1500">
              <a:solidFill>
                <a:schemeClr val="dk2"/>
              </a:solidFill>
            </a:endParaRPr>
          </a:p>
          <a:p>
            <a:pPr indent="0" lvl="0" marL="0" rtl="0" algn="l">
              <a:spcBef>
                <a:spcPts val="0"/>
              </a:spcBef>
              <a:spcAft>
                <a:spcPts val="0"/>
              </a:spcAft>
              <a:buNone/>
            </a:pPr>
            <a:r>
              <a:rPr lang="es" sz="1500">
                <a:solidFill>
                  <a:schemeClr val="dk2"/>
                </a:solidFill>
              </a:rPr>
              <a:t>Collaboration, celebration, and care are ancestral technologies, ways of being in the world that challenge colonialist logic and policies of death. Traditional and peripheral populations are living examples of organization and resistance; therefore, we need to make visible the practices and knowledge of those who confront injustices daily, finding in collectivity and creativity ways to hope for and shape habitable futures.</a:t>
            </a:r>
            <a:endParaRPr sz="1500">
              <a:solidFill>
                <a:schemeClr val="dk2"/>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